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8"/>
  </p:notesMasterIdLst>
  <p:sldIdLst>
    <p:sldId id="256" r:id="rId2"/>
    <p:sldId id="303" r:id="rId3"/>
    <p:sldId id="325" r:id="rId4"/>
    <p:sldId id="313" r:id="rId5"/>
    <p:sldId id="314" r:id="rId6"/>
    <p:sldId id="318" r:id="rId7"/>
    <p:sldId id="321" r:id="rId8"/>
    <p:sldId id="319" r:id="rId9"/>
    <p:sldId id="317" r:id="rId10"/>
    <p:sldId id="327" r:id="rId11"/>
    <p:sldId id="320" r:id="rId12"/>
    <p:sldId id="322" r:id="rId13"/>
    <p:sldId id="328" r:id="rId14"/>
    <p:sldId id="329" r:id="rId15"/>
    <p:sldId id="324" r:id="rId16"/>
    <p:sldId id="315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F55212E-E62E-48AD-9343-05B66828AC56}">
          <p14:sldIdLst>
            <p14:sldId id="256"/>
            <p14:sldId id="303"/>
            <p14:sldId id="325"/>
            <p14:sldId id="313"/>
            <p14:sldId id="314"/>
          </p14:sldIdLst>
        </p14:section>
        <p14:section name="Demos" id="{06DC25B8-0790-47C7-95AD-62DD2C65553A}">
          <p14:sldIdLst>
            <p14:sldId id="318"/>
            <p14:sldId id="321"/>
            <p14:sldId id="319"/>
            <p14:sldId id="317"/>
            <p14:sldId id="327"/>
            <p14:sldId id="320"/>
          </p14:sldIdLst>
        </p14:section>
        <p14:section name="Takeaways" id="{802D04FA-E806-407C-928A-F67F218796A2}">
          <p14:sldIdLst>
            <p14:sldId id="322"/>
            <p14:sldId id="328"/>
            <p14:sldId id="329"/>
            <p14:sldId id="324"/>
            <p14:sldId id="31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06" autoAdjust="0"/>
  </p:normalViewPr>
  <p:slideViewPr>
    <p:cSldViewPr>
      <p:cViewPr varScale="1">
        <p:scale>
          <a:sx n="105" d="100"/>
          <a:sy n="105" d="100"/>
        </p:scale>
        <p:origin x="894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9A14EC-7439-4D39-99D7-3B92FBEE3CFB}" type="doc">
      <dgm:prSet loTypeId="urn:microsoft.com/office/officeart/2005/8/layout/cycle2" loCatId="cycle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58557EA5-7922-4F63-BFDC-A517D627ADC3}">
      <dgm:prSet phldrT="[Text]" custT="1"/>
      <dgm:spPr/>
      <dgm:t>
        <a:bodyPr/>
        <a:lstStyle/>
        <a:p>
          <a:r>
            <a:rPr lang="en-US" sz="3300" b="1" dirty="0" smtClean="0">
              <a:latin typeface="+mj-lt"/>
            </a:rPr>
            <a:t>Acquire</a:t>
          </a:r>
          <a:endParaRPr lang="en-US" sz="3300" b="1" dirty="0">
            <a:latin typeface="+mj-lt"/>
          </a:endParaRPr>
        </a:p>
      </dgm:t>
    </dgm:pt>
    <dgm:pt modelId="{AABD3A10-8A8E-4EC0-95B0-A0738B0CCE78}" type="parTrans" cxnId="{F4ED2715-9E3D-4581-9B27-B21A1DD4DD63}">
      <dgm:prSet/>
      <dgm:spPr/>
      <dgm:t>
        <a:bodyPr/>
        <a:lstStyle/>
        <a:p>
          <a:endParaRPr lang="en-US"/>
        </a:p>
      </dgm:t>
    </dgm:pt>
    <dgm:pt modelId="{8680BACC-7E4D-4EA1-83FB-70A91515ECD1}" type="sibTrans" cxnId="{F4ED2715-9E3D-4581-9B27-B21A1DD4DD63}">
      <dgm:prSet/>
      <dgm:spPr/>
      <dgm:t>
        <a:bodyPr/>
        <a:lstStyle/>
        <a:p>
          <a:endParaRPr lang="en-US"/>
        </a:p>
      </dgm:t>
    </dgm:pt>
    <dgm:pt modelId="{3C037E78-823E-4822-AED9-B91F4E4BABC3}">
      <dgm:prSet phldrT="[Text]" custT="1"/>
      <dgm:spPr/>
      <dgm:t>
        <a:bodyPr/>
        <a:lstStyle/>
        <a:p>
          <a:r>
            <a:rPr lang="en-US" sz="3300" b="1" dirty="0" smtClean="0">
              <a:latin typeface="+mj-lt"/>
            </a:rPr>
            <a:t>Analyze</a:t>
          </a:r>
          <a:endParaRPr lang="en-US" sz="3300" b="1" dirty="0">
            <a:latin typeface="+mj-lt"/>
          </a:endParaRPr>
        </a:p>
      </dgm:t>
    </dgm:pt>
    <dgm:pt modelId="{AD433B7C-5CD4-4E22-B1A9-C606C53F334E}" type="parTrans" cxnId="{7DC69064-AE7F-43A0-A79F-16D34B049BAD}">
      <dgm:prSet/>
      <dgm:spPr/>
      <dgm:t>
        <a:bodyPr/>
        <a:lstStyle/>
        <a:p>
          <a:endParaRPr lang="en-US"/>
        </a:p>
      </dgm:t>
    </dgm:pt>
    <dgm:pt modelId="{7D744AA1-B2BF-45CB-A5D7-48ACAF118EDB}" type="sibTrans" cxnId="{7DC69064-AE7F-43A0-A79F-16D34B049BAD}">
      <dgm:prSet/>
      <dgm:spPr/>
      <dgm:t>
        <a:bodyPr/>
        <a:lstStyle/>
        <a:p>
          <a:endParaRPr lang="en-US"/>
        </a:p>
      </dgm:t>
    </dgm:pt>
    <dgm:pt modelId="{FFF136AE-66C6-4E85-9874-6BAD70D407FD}">
      <dgm:prSet phldrT="[Text]" custT="1"/>
      <dgm:spPr/>
      <dgm:t>
        <a:bodyPr/>
        <a:lstStyle/>
        <a:p>
          <a:r>
            <a:rPr lang="en-US" sz="3300" b="1" dirty="0" smtClean="0">
              <a:latin typeface="+mj-lt"/>
            </a:rPr>
            <a:t>Visualize</a:t>
          </a:r>
          <a:endParaRPr lang="en-US" sz="3300" b="1" dirty="0">
            <a:latin typeface="+mj-lt"/>
          </a:endParaRPr>
        </a:p>
      </dgm:t>
    </dgm:pt>
    <dgm:pt modelId="{3A2D1D6A-6200-4946-AED5-3B8E2DCDECF8}" type="parTrans" cxnId="{369225A7-90D5-4CC0-AA5B-15E93F814412}">
      <dgm:prSet/>
      <dgm:spPr/>
      <dgm:t>
        <a:bodyPr/>
        <a:lstStyle/>
        <a:p>
          <a:endParaRPr lang="en-US"/>
        </a:p>
      </dgm:t>
    </dgm:pt>
    <dgm:pt modelId="{C4BF88A3-8093-4DDE-9C25-9C588B219C1B}" type="sibTrans" cxnId="{369225A7-90D5-4CC0-AA5B-15E93F814412}">
      <dgm:prSet/>
      <dgm:spPr/>
      <dgm:t>
        <a:bodyPr/>
        <a:lstStyle/>
        <a:p>
          <a:endParaRPr lang="en-US"/>
        </a:p>
      </dgm:t>
    </dgm:pt>
    <dgm:pt modelId="{2525C498-03BB-488F-AA7D-2DAA3EF800F5}" type="pres">
      <dgm:prSet presAssocID="{E09A14EC-7439-4D39-99D7-3B92FBEE3CF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4BBED46-3104-4476-9446-F38F9466CEDF}" type="pres">
      <dgm:prSet presAssocID="{58557EA5-7922-4F63-BFDC-A517D627ADC3}" presName="node" presStyleLbl="node1" presStyleIdx="0" presStyleCnt="3" custScaleX="11003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93FD3A-A4C9-4CFE-8E2F-BA91A455CA76}" type="pres">
      <dgm:prSet presAssocID="{8680BACC-7E4D-4EA1-83FB-70A91515ECD1}" presName="sibTrans" presStyleLbl="sibTrans2D1" presStyleIdx="0" presStyleCnt="3"/>
      <dgm:spPr/>
      <dgm:t>
        <a:bodyPr/>
        <a:lstStyle/>
        <a:p>
          <a:endParaRPr lang="en-US"/>
        </a:p>
      </dgm:t>
    </dgm:pt>
    <dgm:pt modelId="{6DEB253C-57DC-468C-AF41-5FD3F57C6214}" type="pres">
      <dgm:prSet presAssocID="{8680BACC-7E4D-4EA1-83FB-70A91515ECD1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68C68622-4854-4805-80FE-98C4456F859F}" type="pres">
      <dgm:prSet presAssocID="{3C037E78-823E-4822-AED9-B91F4E4BABC3}" presName="node" presStyleLbl="node1" presStyleIdx="1" presStyleCnt="3" custScaleX="1051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54F6DA-A4BD-44A0-919B-8A732511D658}" type="pres">
      <dgm:prSet presAssocID="{7D744AA1-B2BF-45CB-A5D7-48ACAF118EDB}" presName="sibTrans" presStyleLbl="sibTrans2D1" presStyleIdx="1" presStyleCnt="3"/>
      <dgm:spPr/>
      <dgm:t>
        <a:bodyPr/>
        <a:lstStyle/>
        <a:p>
          <a:endParaRPr lang="en-US"/>
        </a:p>
      </dgm:t>
    </dgm:pt>
    <dgm:pt modelId="{019B86A3-F6B4-48D9-87C2-B340223292B6}" type="pres">
      <dgm:prSet presAssocID="{7D744AA1-B2BF-45CB-A5D7-48ACAF118EDB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30076859-9363-4A4E-B9B0-BC30BA7D8C67}" type="pres">
      <dgm:prSet presAssocID="{FFF136AE-66C6-4E85-9874-6BAD70D407FD}" presName="node" presStyleLbl="node1" presStyleIdx="2" presStyleCnt="3" custScaleX="1102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6C4401-336C-4306-946B-1481106B7216}" type="pres">
      <dgm:prSet presAssocID="{C4BF88A3-8093-4DDE-9C25-9C588B219C1B}" presName="sibTrans" presStyleLbl="sibTrans2D1" presStyleIdx="2" presStyleCnt="3"/>
      <dgm:spPr/>
      <dgm:t>
        <a:bodyPr/>
        <a:lstStyle/>
        <a:p>
          <a:endParaRPr lang="en-US"/>
        </a:p>
      </dgm:t>
    </dgm:pt>
    <dgm:pt modelId="{2D7067D0-9BB5-44C4-A7E1-CF95F27427F2}" type="pres">
      <dgm:prSet presAssocID="{C4BF88A3-8093-4DDE-9C25-9C588B219C1B}" presName="connectorText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03204AB0-AF07-4044-AC30-1AA0383C43D6}" type="presOf" srcId="{7D744AA1-B2BF-45CB-A5D7-48ACAF118EDB}" destId="{1654F6DA-A4BD-44A0-919B-8A732511D658}" srcOrd="0" destOrd="0" presId="urn:microsoft.com/office/officeart/2005/8/layout/cycle2"/>
    <dgm:cxn modelId="{45BEDB13-23FE-4E7D-8F63-1730E2ACF481}" type="presOf" srcId="{58557EA5-7922-4F63-BFDC-A517D627ADC3}" destId="{C4BBED46-3104-4476-9446-F38F9466CEDF}" srcOrd="0" destOrd="0" presId="urn:microsoft.com/office/officeart/2005/8/layout/cycle2"/>
    <dgm:cxn modelId="{CF2668D5-2F15-430A-A9ED-DC079BC7FDD9}" type="presOf" srcId="{E09A14EC-7439-4D39-99D7-3B92FBEE3CFB}" destId="{2525C498-03BB-488F-AA7D-2DAA3EF800F5}" srcOrd="0" destOrd="0" presId="urn:microsoft.com/office/officeart/2005/8/layout/cycle2"/>
    <dgm:cxn modelId="{35669C4E-8E87-4CE2-A52F-C79165F9E8C2}" type="presOf" srcId="{3C037E78-823E-4822-AED9-B91F4E4BABC3}" destId="{68C68622-4854-4805-80FE-98C4456F859F}" srcOrd="0" destOrd="0" presId="urn:microsoft.com/office/officeart/2005/8/layout/cycle2"/>
    <dgm:cxn modelId="{2C3B2C2B-0C87-42B1-A05D-C1B02C5D307C}" type="presOf" srcId="{FFF136AE-66C6-4E85-9874-6BAD70D407FD}" destId="{30076859-9363-4A4E-B9B0-BC30BA7D8C67}" srcOrd="0" destOrd="0" presId="urn:microsoft.com/office/officeart/2005/8/layout/cycle2"/>
    <dgm:cxn modelId="{F4ED2715-9E3D-4581-9B27-B21A1DD4DD63}" srcId="{E09A14EC-7439-4D39-99D7-3B92FBEE3CFB}" destId="{58557EA5-7922-4F63-BFDC-A517D627ADC3}" srcOrd="0" destOrd="0" parTransId="{AABD3A10-8A8E-4EC0-95B0-A0738B0CCE78}" sibTransId="{8680BACC-7E4D-4EA1-83FB-70A91515ECD1}"/>
    <dgm:cxn modelId="{89CA845F-37AC-43EB-AC11-BE416DC366E0}" type="presOf" srcId="{C4BF88A3-8093-4DDE-9C25-9C588B219C1B}" destId="{BB6C4401-336C-4306-946B-1481106B7216}" srcOrd="0" destOrd="0" presId="urn:microsoft.com/office/officeart/2005/8/layout/cycle2"/>
    <dgm:cxn modelId="{A4989475-5C39-435B-90AF-922A7DA6441D}" type="presOf" srcId="{7D744AA1-B2BF-45CB-A5D7-48ACAF118EDB}" destId="{019B86A3-F6B4-48D9-87C2-B340223292B6}" srcOrd="1" destOrd="0" presId="urn:microsoft.com/office/officeart/2005/8/layout/cycle2"/>
    <dgm:cxn modelId="{5CA65384-AD08-4F2C-BE67-C7483238524D}" type="presOf" srcId="{8680BACC-7E4D-4EA1-83FB-70A91515ECD1}" destId="{FA93FD3A-A4C9-4CFE-8E2F-BA91A455CA76}" srcOrd="0" destOrd="0" presId="urn:microsoft.com/office/officeart/2005/8/layout/cycle2"/>
    <dgm:cxn modelId="{685DCCD1-A178-4867-B8CD-79F80889A0B7}" type="presOf" srcId="{C4BF88A3-8093-4DDE-9C25-9C588B219C1B}" destId="{2D7067D0-9BB5-44C4-A7E1-CF95F27427F2}" srcOrd="1" destOrd="0" presId="urn:microsoft.com/office/officeart/2005/8/layout/cycle2"/>
    <dgm:cxn modelId="{369225A7-90D5-4CC0-AA5B-15E93F814412}" srcId="{E09A14EC-7439-4D39-99D7-3B92FBEE3CFB}" destId="{FFF136AE-66C6-4E85-9874-6BAD70D407FD}" srcOrd="2" destOrd="0" parTransId="{3A2D1D6A-6200-4946-AED5-3B8E2DCDECF8}" sibTransId="{C4BF88A3-8093-4DDE-9C25-9C588B219C1B}"/>
    <dgm:cxn modelId="{7DC69064-AE7F-43A0-A79F-16D34B049BAD}" srcId="{E09A14EC-7439-4D39-99D7-3B92FBEE3CFB}" destId="{3C037E78-823E-4822-AED9-B91F4E4BABC3}" srcOrd="1" destOrd="0" parTransId="{AD433B7C-5CD4-4E22-B1A9-C606C53F334E}" sibTransId="{7D744AA1-B2BF-45CB-A5D7-48ACAF118EDB}"/>
    <dgm:cxn modelId="{8918AA81-1447-4FDC-9563-5246753546A3}" type="presOf" srcId="{8680BACC-7E4D-4EA1-83FB-70A91515ECD1}" destId="{6DEB253C-57DC-468C-AF41-5FD3F57C6214}" srcOrd="1" destOrd="0" presId="urn:microsoft.com/office/officeart/2005/8/layout/cycle2"/>
    <dgm:cxn modelId="{1F7BEDE5-68DC-47DE-B054-2490FB135B76}" type="presParOf" srcId="{2525C498-03BB-488F-AA7D-2DAA3EF800F5}" destId="{C4BBED46-3104-4476-9446-F38F9466CEDF}" srcOrd="0" destOrd="0" presId="urn:microsoft.com/office/officeart/2005/8/layout/cycle2"/>
    <dgm:cxn modelId="{5BD2980A-B9CE-44AE-8511-08522B21574B}" type="presParOf" srcId="{2525C498-03BB-488F-AA7D-2DAA3EF800F5}" destId="{FA93FD3A-A4C9-4CFE-8E2F-BA91A455CA76}" srcOrd="1" destOrd="0" presId="urn:microsoft.com/office/officeart/2005/8/layout/cycle2"/>
    <dgm:cxn modelId="{9F534824-B827-456F-B05C-8ACD5AD6533D}" type="presParOf" srcId="{FA93FD3A-A4C9-4CFE-8E2F-BA91A455CA76}" destId="{6DEB253C-57DC-468C-AF41-5FD3F57C6214}" srcOrd="0" destOrd="0" presId="urn:microsoft.com/office/officeart/2005/8/layout/cycle2"/>
    <dgm:cxn modelId="{8D7943C4-DCB9-4EDD-AC3E-C9E73F3A1A8D}" type="presParOf" srcId="{2525C498-03BB-488F-AA7D-2DAA3EF800F5}" destId="{68C68622-4854-4805-80FE-98C4456F859F}" srcOrd="2" destOrd="0" presId="urn:microsoft.com/office/officeart/2005/8/layout/cycle2"/>
    <dgm:cxn modelId="{AB1BA437-83A5-4FEB-88DA-A3ABD7378C9B}" type="presParOf" srcId="{2525C498-03BB-488F-AA7D-2DAA3EF800F5}" destId="{1654F6DA-A4BD-44A0-919B-8A732511D658}" srcOrd="3" destOrd="0" presId="urn:microsoft.com/office/officeart/2005/8/layout/cycle2"/>
    <dgm:cxn modelId="{17F53424-5210-418A-93CB-87E5960ADC66}" type="presParOf" srcId="{1654F6DA-A4BD-44A0-919B-8A732511D658}" destId="{019B86A3-F6B4-48D9-87C2-B340223292B6}" srcOrd="0" destOrd="0" presId="urn:microsoft.com/office/officeart/2005/8/layout/cycle2"/>
    <dgm:cxn modelId="{31A7A501-846C-42CA-836E-267EBB79B1B8}" type="presParOf" srcId="{2525C498-03BB-488F-AA7D-2DAA3EF800F5}" destId="{30076859-9363-4A4E-B9B0-BC30BA7D8C67}" srcOrd="4" destOrd="0" presId="urn:microsoft.com/office/officeart/2005/8/layout/cycle2"/>
    <dgm:cxn modelId="{0AF53773-B127-4820-AE55-11C0E1F9EA5B}" type="presParOf" srcId="{2525C498-03BB-488F-AA7D-2DAA3EF800F5}" destId="{BB6C4401-336C-4306-946B-1481106B7216}" srcOrd="5" destOrd="0" presId="urn:microsoft.com/office/officeart/2005/8/layout/cycle2"/>
    <dgm:cxn modelId="{9600963D-CECF-435E-B281-1A261641DEAA}" type="presParOf" srcId="{BB6C4401-336C-4306-946B-1481106B7216}" destId="{2D7067D0-9BB5-44C4-A7E1-CF95F27427F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BED46-3104-4476-9446-F38F9466CEDF}">
      <dsp:nvSpPr>
        <dsp:cNvPr id="0" name=""/>
        <dsp:cNvSpPr/>
      </dsp:nvSpPr>
      <dsp:spPr>
        <a:xfrm>
          <a:off x="2782273" y="1074"/>
          <a:ext cx="2104259" cy="1912441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latin typeface="+mj-lt"/>
            </a:rPr>
            <a:t>Acquire</a:t>
          </a:r>
          <a:endParaRPr lang="en-US" sz="3300" b="1" kern="1200" dirty="0">
            <a:latin typeface="+mj-lt"/>
          </a:endParaRPr>
        </a:p>
      </dsp:txBody>
      <dsp:txXfrm>
        <a:off x="3090435" y="281145"/>
        <a:ext cx="1487935" cy="1352299"/>
      </dsp:txXfrm>
    </dsp:sp>
    <dsp:sp modelId="{FA93FD3A-A4C9-4CFE-8E2F-BA91A455CA76}">
      <dsp:nvSpPr>
        <dsp:cNvPr id="0" name=""/>
        <dsp:cNvSpPr/>
      </dsp:nvSpPr>
      <dsp:spPr>
        <a:xfrm rot="3600000">
          <a:off x="4302368" y="1871388"/>
          <a:ext cx="492223" cy="6454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4339285" y="1936536"/>
        <a:ext cx="344556" cy="387268"/>
      </dsp:txXfrm>
    </dsp:sp>
    <dsp:sp modelId="{68C68622-4854-4805-80FE-98C4456F859F}">
      <dsp:nvSpPr>
        <dsp:cNvPr id="0" name=""/>
        <dsp:cNvSpPr/>
      </dsp:nvSpPr>
      <dsp:spPr>
        <a:xfrm>
          <a:off x="4266459" y="2490208"/>
          <a:ext cx="2010090" cy="1912441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latin typeface="+mj-lt"/>
            </a:rPr>
            <a:t>Analyze</a:t>
          </a:r>
          <a:endParaRPr lang="en-US" sz="3300" b="1" kern="1200" dirty="0">
            <a:latin typeface="+mj-lt"/>
          </a:endParaRPr>
        </a:p>
      </dsp:txBody>
      <dsp:txXfrm>
        <a:off x="4560830" y="2770279"/>
        <a:ext cx="1421348" cy="1352299"/>
      </dsp:txXfrm>
    </dsp:sp>
    <dsp:sp modelId="{1654F6DA-A4BD-44A0-919B-8A732511D658}">
      <dsp:nvSpPr>
        <dsp:cNvPr id="0" name=""/>
        <dsp:cNvSpPr/>
      </dsp:nvSpPr>
      <dsp:spPr>
        <a:xfrm rot="10800000">
          <a:off x="3654978" y="3123704"/>
          <a:ext cx="432113" cy="6454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240392"/>
            <a:satOff val="-3004"/>
            <a:lumOff val="1639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 rot="10800000">
        <a:off x="3784612" y="3252794"/>
        <a:ext cx="302479" cy="387268"/>
      </dsp:txXfrm>
    </dsp:sp>
    <dsp:sp modelId="{30076859-9363-4A4E-B9B0-BC30BA7D8C67}">
      <dsp:nvSpPr>
        <dsp:cNvPr id="0" name=""/>
        <dsp:cNvSpPr/>
      </dsp:nvSpPr>
      <dsp:spPr>
        <a:xfrm>
          <a:off x="1343449" y="2490208"/>
          <a:ext cx="2107701" cy="1912441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latin typeface="+mj-lt"/>
            </a:rPr>
            <a:t>Visualize</a:t>
          </a:r>
          <a:endParaRPr lang="en-US" sz="3300" b="1" kern="1200" dirty="0">
            <a:latin typeface="+mj-lt"/>
          </a:endParaRPr>
        </a:p>
      </dsp:txBody>
      <dsp:txXfrm>
        <a:off x="1652115" y="2770279"/>
        <a:ext cx="1490369" cy="1352299"/>
      </dsp:txXfrm>
    </dsp:sp>
    <dsp:sp modelId="{BB6C4401-336C-4306-946B-1481106B7216}">
      <dsp:nvSpPr>
        <dsp:cNvPr id="0" name=""/>
        <dsp:cNvSpPr/>
      </dsp:nvSpPr>
      <dsp:spPr>
        <a:xfrm rot="18000000">
          <a:off x="2865670" y="1890919"/>
          <a:ext cx="486758" cy="6454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480784"/>
            <a:satOff val="-6007"/>
            <a:lumOff val="3279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2902177" y="2083241"/>
        <a:ext cx="340731" cy="3872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CE038-53B5-499C-B0E0-E312DCF7E711}" type="datetimeFigureOut">
              <a:rPr lang="cs-CZ" smtClean="0"/>
              <a:t>5. 8. 2014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7B8AFC-D6B3-4ABA-9EA9-FDE095F210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0063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7B8AFC-D6B3-4ABA-9EA9-FDE095F210EC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1606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0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5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76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98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2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2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9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5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9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1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13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308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62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/>
              <a:t>8/5/2014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39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609600"/>
            <a:ext cx="8458200" cy="3505200"/>
          </a:xfrm>
        </p:spPr>
        <p:txBody>
          <a:bodyPr>
            <a:normAutofit/>
          </a:bodyPr>
          <a:lstStyle/>
          <a:p>
            <a:pPr algn="l"/>
            <a:r>
              <a:rPr lang="en-US" sz="6600" dirty="0" smtClean="0">
                <a:solidFill>
                  <a:schemeClr val="accent1"/>
                </a:solidFill>
                <a:ea typeface="Arimo" panose="020B0604020202020204" pitchFamily="34" charset="0"/>
                <a:cs typeface="Arimo" panose="020B0604020202020204" pitchFamily="34" charset="0"/>
              </a:rPr>
              <a:t>FsLab</a:t>
            </a:r>
            <a:br>
              <a:rPr lang="en-US" sz="6600" dirty="0" smtClean="0">
                <a:solidFill>
                  <a:schemeClr val="accent1"/>
                </a:solidFill>
                <a:ea typeface="Arimo" panose="020B0604020202020204" pitchFamily="34" charset="0"/>
                <a:cs typeface="Arimo" panose="020B0604020202020204" pitchFamily="34" charset="0"/>
              </a:rPr>
            </a:br>
            <a:r>
              <a:rPr lang="en-US" sz="5600" dirty="0" smtClean="0">
                <a:ea typeface="Arimo" panose="020B0604020202020204" pitchFamily="34" charset="0"/>
                <a:cs typeface="Arimo" panose="020B0604020202020204" pitchFamily="34" charset="0"/>
              </a:rPr>
              <a:t>Doing </a:t>
            </a:r>
            <a:r>
              <a:rPr lang="en-US" sz="5600" dirty="0">
                <a:ea typeface="Arimo" panose="020B0604020202020204" pitchFamily="34" charset="0"/>
                <a:cs typeface="Arimo" panose="020B0604020202020204" pitchFamily="34" charset="0"/>
              </a:rPr>
              <a:t>data science with F#</a:t>
            </a:r>
            <a:endParaRPr lang="en-US" sz="5600" b="1" dirty="0">
              <a:solidFill>
                <a:schemeClr val="accent1"/>
              </a:solidFill>
              <a:ea typeface="Arimo" panose="020B0604020202020204" pitchFamily="34" charset="0"/>
              <a:cs typeface="Arimo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4648200"/>
            <a:ext cx="8382000" cy="1447800"/>
          </a:xfrm>
        </p:spPr>
        <p:txBody>
          <a:bodyPr>
            <a:noAutofit/>
          </a:bodyPr>
          <a:lstStyle/>
          <a:p>
            <a:pPr algn="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Cabin Condensed" panose="020B0506050202020004" pitchFamily="34" charset="0"/>
              </a:rPr>
              <a:t>Tomas Petricek </a:t>
            </a:r>
          </a:p>
          <a:p>
            <a:pPr algn="r">
              <a:spcBef>
                <a:spcPts val="1200"/>
              </a:spcBef>
              <a:spcAft>
                <a:spcPts val="1200"/>
              </a:spcAft>
            </a:pPr>
            <a:r>
              <a:rPr lang="en-US" sz="2800" dirty="0">
                <a:solidFill>
                  <a:schemeClr val="accent3"/>
                </a:solidFill>
                <a:latin typeface="Cabin Condensed" panose="020B0506050202020004" pitchFamily="34" charset="0"/>
              </a:rPr>
              <a:t>tomas@tomasp.net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bin Condensed" panose="020B0506050202020004" pitchFamily="34" charset="0"/>
              </a:rPr>
              <a:t>| </a:t>
            </a:r>
            <a:r>
              <a:rPr lang="en-US" sz="2800" dirty="0">
                <a:solidFill>
                  <a:schemeClr val="accent3"/>
                </a:solidFill>
                <a:latin typeface="Cabin Condensed" panose="020B0506050202020004" pitchFamily="34" charset="0"/>
              </a:rPr>
              <a:t>@</a:t>
            </a:r>
            <a:r>
              <a:rPr lang="en-US" sz="2800" dirty="0" err="1">
                <a:solidFill>
                  <a:schemeClr val="accent3"/>
                </a:solidFill>
                <a:latin typeface="Cabin Condensed" panose="020B0506050202020004" pitchFamily="34" charset="0"/>
              </a:rPr>
              <a:t>tomaspetricek</a:t>
            </a:r>
            <a:endParaRPr lang="en-US" sz="2800" dirty="0">
              <a:solidFill>
                <a:schemeClr val="accent3"/>
              </a:solidFill>
              <a:latin typeface="Cabin Condensed" panose="020B0506050202020004" pitchFamily="34" charset="0"/>
            </a:endParaRPr>
          </a:p>
          <a:p>
            <a:pPr algn="r">
              <a:spcBef>
                <a:spcPts val="0"/>
              </a:spcBef>
              <a:spcAft>
                <a:spcPts val="12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bin Condensed" panose="020B0506050202020004" pitchFamily="34" charset="0"/>
              </a:rPr>
              <a:t>PhD Student at Cambridge &amp; Coordinator of</a:t>
            </a:r>
            <a:r>
              <a:rPr lang="en-US" sz="2800" dirty="0">
                <a:solidFill>
                  <a:schemeClr val="accent3"/>
                </a:solidFill>
                <a:latin typeface="Cabin Condensed" panose="020B0506050202020004" pitchFamily="34" charset="0"/>
              </a:rPr>
              <a:t> http://fsharp.org</a:t>
            </a:r>
          </a:p>
        </p:txBody>
      </p:sp>
    </p:spTree>
    <p:extLst>
      <p:ext uri="{BB962C8B-B14F-4D97-AF65-F5344CB8AC3E}">
        <p14:creationId xmlns:p14="http://schemas.microsoft.com/office/powerpoint/2010/main" val="227803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655639"/>
            <a:ext cx="5334000" cy="4983163"/>
          </a:xfrm>
        </p:spPr>
        <p:txBody>
          <a:bodyPr>
            <a:normAutofit/>
          </a:bodyPr>
          <a:lstStyle/>
          <a:p>
            <a:r>
              <a:rPr lang="en-US" sz="3800" b="1" dirty="0"/>
              <a:t>Deedle data frame</a:t>
            </a:r>
          </a:p>
          <a:p>
            <a:pPr lvl="1"/>
            <a:r>
              <a:rPr lang="en-US" sz="3600" dirty="0" smtClean="0"/>
              <a:t>Integration point</a:t>
            </a:r>
            <a:endParaRPr lang="en-US" sz="3600" dirty="0"/>
          </a:p>
          <a:p>
            <a:pPr lvl="1"/>
            <a:r>
              <a:rPr lang="en-US" sz="3600" dirty="0" smtClean="0"/>
              <a:t>Charts, machine learning</a:t>
            </a:r>
            <a:endParaRPr lang="en-US" sz="3800" b="1" dirty="0" smtClean="0">
              <a:latin typeface="+mj-lt"/>
            </a:endParaRPr>
          </a:p>
          <a:p>
            <a:pPr lvl="1"/>
            <a:endParaRPr lang="en-US" sz="2000" dirty="0"/>
          </a:p>
          <a:p>
            <a:r>
              <a:rPr lang="en-US" sz="3800" b="1" dirty="0" err="1"/>
              <a:t>Foogle</a:t>
            </a:r>
            <a:r>
              <a:rPr lang="en-US" sz="3800" b="1" dirty="0"/>
              <a:t> Charts </a:t>
            </a:r>
          </a:p>
          <a:p>
            <a:pPr lvl="1"/>
            <a:r>
              <a:rPr lang="en-US" sz="3600" dirty="0"/>
              <a:t>Google Charts wrapper</a:t>
            </a:r>
          </a:p>
          <a:p>
            <a:pPr lvl="1"/>
            <a:r>
              <a:rPr lang="en-US" sz="3600" dirty="0"/>
              <a:t>Work in progress!</a:t>
            </a:r>
            <a:endParaRPr lang="en-US" sz="36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029200" y="5800702"/>
            <a:ext cx="42672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solidFill>
                  <a:schemeClr val="accent1"/>
                </a:solidFill>
                <a:latin typeface="+mj-lt"/>
              </a:rPr>
              <a:t>www.fslab.org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762000"/>
            <a:ext cx="1905266" cy="19052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3428734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37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655639"/>
            <a:ext cx="5334000" cy="4983163"/>
          </a:xfrm>
        </p:spPr>
        <p:txBody>
          <a:bodyPr>
            <a:normAutofit/>
          </a:bodyPr>
          <a:lstStyle/>
          <a:p>
            <a:r>
              <a:rPr lang="en-US" sz="3800" b="1" dirty="0"/>
              <a:t>R Type provider</a:t>
            </a:r>
          </a:p>
          <a:p>
            <a:pPr lvl="1"/>
            <a:r>
              <a:rPr lang="en-US" sz="3600" dirty="0"/>
              <a:t>Statistics &amp; visualization</a:t>
            </a:r>
          </a:p>
          <a:p>
            <a:pPr lvl="1"/>
            <a:r>
              <a:rPr lang="en-US" sz="3600" dirty="0"/>
              <a:t>5000 tested </a:t>
            </a:r>
            <a:r>
              <a:rPr lang="en-US" sz="3600" dirty="0" smtClean="0"/>
              <a:t>packages</a:t>
            </a:r>
            <a:endParaRPr lang="en-US" sz="3600" dirty="0"/>
          </a:p>
          <a:p>
            <a:pPr lvl="1"/>
            <a:endParaRPr lang="en-US" sz="2000" dirty="0"/>
          </a:p>
          <a:p>
            <a:r>
              <a:rPr lang="en-US" sz="3800" b="1" dirty="0" smtClean="0"/>
              <a:t>FsLab Journal</a:t>
            </a:r>
            <a:endParaRPr lang="en-US" sz="3800" b="1" dirty="0"/>
          </a:p>
          <a:p>
            <a:pPr lvl="1"/>
            <a:r>
              <a:rPr lang="en-US" sz="3600" dirty="0" smtClean="0"/>
              <a:t>Literate programming</a:t>
            </a:r>
            <a:endParaRPr lang="en-US" sz="3600" dirty="0"/>
          </a:p>
          <a:p>
            <a:pPr lvl="1"/>
            <a:r>
              <a:rPr lang="en-US" sz="3600" dirty="0" smtClean="0"/>
              <a:t>HTML &amp; PDF reports</a:t>
            </a:r>
            <a:endParaRPr lang="en-US" sz="36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029200" y="5800702"/>
            <a:ext cx="42672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solidFill>
                  <a:schemeClr val="accent1"/>
                </a:solidFill>
                <a:latin typeface="+mj-lt"/>
              </a:rPr>
              <a:t>www.fslab.org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762000"/>
            <a:ext cx="1905266" cy="19052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48" y="3429000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829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for Data Science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3439"/>
            <a:ext cx="8229600" cy="4144963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1"/>
                </a:solidFill>
              </a:rPr>
              <a:t>acquire, analyze, visualize</a:t>
            </a: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interactive experience</a:t>
            </a: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1"/>
                </a:solidFill>
              </a:rPr>
              <a:t>safety and efficiency of </a:t>
            </a:r>
            <a:r>
              <a:rPr lang="en-US" sz="4200" dirty="0" err="1">
                <a:solidFill>
                  <a:schemeClr val="accent1"/>
                </a:solidFill>
              </a:rPr>
              <a:t>.net</a:t>
            </a:r>
            <a:endParaRPr lang="en-US" sz="4200" dirty="0">
              <a:solidFill>
                <a:schemeClr val="accent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ready for production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8600" y="6019800"/>
            <a:ext cx="86868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400" dirty="0" smtClean="0">
                <a:solidFill>
                  <a:schemeClr val="accent3"/>
                </a:solidFill>
              </a:rPr>
              <a:t>tomas@tomasp.net </a:t>
            </a:r>
            <a:r>
              <a:rPr lang="en-US" sz="3400" dirty="0" smtClean="0"/>
              <a:t>| </a:t>
            </a:r>
            <a:r>
              <a:rPr lang="en-US" sz="3400" dirty="0" smtClean="0">
                <a:solidFill>
                  <a:schemeClr val="accent3"/>
                </a:solidFill>
              </a:rPr>
              <a:t>@</a:t>
            </a:r>
            <a:r>
              <a:rPr lang="en-US" sz="3400" dirty="0" err="1" smtClean="0">
                <a:solidFill>
                  <a:schemeClr val="accent3"/>
                </a:solidFill>
              </a:rPr>
              <a:t>tomaspetricek</a:t>
            </a:r>
            <a:endParaRPr lang="en-US" sz="3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73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we doing this?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3439"/>
            <a:ext cx="8229600" cy="4144963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/>
                </a:solidFill>
              </a:rPr>
              <a:t>open-source from the start</a:t>
            </a:r>
            <a:endParaRPr lang="en-US" sz="4200" dirty="0">
              <a:solidFill>
                <a:schemeClr val="accent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great community tools</a:t>
            </a:r>
            <a:endParaRPr lang="en-US" sz="4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/>
                </a:solidFill>
              </a:rPr>
              <a:t>permissive license</a:t>
            </a:r>
            <a:endParaRPr lang="en-US" sz="4200" dirty="0">
              <a:solidFill>
                <a:schemeClr val="accent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inclusive &amp; collaborative</a:t>
            </a:r>
            <a:endParaRPr lang="en-US" sz="4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8600" y="6019800"/>
            <a:ext cx="86868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400" dirty="0" smtClean="0">
                <a:solidFill>
                  <a:schemeClr val="accent3"/>
                </a:solidFill>
              </a:rPr>
              <a:t>tomas@tomasp.net </a:t>
            </a:r>
            <a:r>
              <a:rPr lang="en-US" sz="3400" dirty="0" smtClean="0"/>
              <a:t>| </a:t>
            </a:r>
            <a:r>
              <a:rPr lang="en-US" sz="3400" dirty="0" smtClean="0">
                <a:solidFill>
                  <a:schemeClr val="accent3"/>
                </a:solidFill>
              </a:rPr>
              <a:t>@</a:t>
            </a:r>
            <a:r>
              <a:rPr lang="en-US" sz="3400" dirty="0" err="1" smtClean="0">
                <a:solidFill>
                  <a:schemeClr val="accent3"/>
                </a:solidFill>
              </a:rPr>
              <a:t>tomaspetricek</a:t>
            </a:r>
            <a:endParaRPr lang="en-US" sz="3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915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3439"/>
            <a:ext cx="8229600" cy="4144963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/>
                </a:solidFill>
              </a:rPr>
              <a:t>understanding live coding</a:t>
            </a:r>
            <a:endParaRPr lang="en-US" sz="4200" dirty="0">
              <a:solidFill>
                <a:schemeClr val="accent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make it more type-safe</a:t>
            </a:r>
            <a:endParaRPr lang="en-US" sz="4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/>
                </a:solidFill>
              </a:rPr>
              <a:t>data journalism</a:t>
            </a:r>
          </a:p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everyone should code</a:t>
            </a:r>
            <a:endParaRPr lang="en-US" sz="4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8600" y="6019800"/>
            <a:ext cx="86868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400" dirty="0" smtClean="0">
                <a:solidFill>
                  <a:schemeClr val="accent3"/>
                </a:solidFill>
              </a:rPr>
              <a:t>tomas@tomasp.net </a:t>
            </a:r>
            <a:r>
              <a:rPr lang="en-US" sz="3400" dirty="0" smtClean="0"/>
              <a:t>| </a:t>
            </a:r>
            <a:r>
              <a:rPr lang="en-US" sz="3400" dirty="0" smtClean="0">
                <a:solidFill>
                  <a:schemeClr val="accent3"/>
                </a:solidFill>
              </a:rPr>
              <a:t>@</a:t>
            </a:r>
            <a:r>
              <a:rPr lang="en-US" sz="3400" dirty="0" err="1" smtClean="0">
                <a:solidFill>
                  <a:schemeClr val="accent3"/>
                </a:solidFill>
              </a:rPr>
              <a:t>tomaspetricek</a:t>
            </a:r>
            <a:endParaRPr lang="en-US" sz="3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92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Going forward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343402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Use </a:t>
            </a:r>
            <a:r>
              <a:rPr lang="en-US" sz="4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F# for data science!</a:t>
            </a:r>
            <a:endParaRPr lang="en-US" sz="4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Come to F# user </a:t>
            </a:r>
            <a:r>
              <a:rPr lang="en-US" sz="4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groups</a:t>
            </a:r>
            <a:endParaRPr lang="en-US" sz="4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Help us build data science </a:t>
            </a:r>
            <a:r>
              <a:rPr lang="en-US" sz="4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tools!</a:t>
            </a:r>
          </a:p>
          <a:p>
            <a:pPr algn="ctr">
              <a:spcBef>
                <a:spcPts val="600"/>
              </a:spcBef>
            </a:pPr>
            <a:endParaRPr lang="en-US" sz="15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/>
                </a:solidFill>
              </a:rPr>
              <a:t>fsharp.org </a:t>
            </a:r>
            <a:r>
              <a:rPr lang="en-US" sz="4200" dirty="0" smtClean="0"/>
              <a:t>|</a:t>
            </a:r>
            <a:r>
              <a:rPr lang="en-US" sz="4200" dirty="0" smtClean="0">
                <a:solidFill>
                  <a:schemeClr val="accent1"/>
                </a:solidFill>
              </a:rPr>
              <a:t> fslab.org </a:t>
            </a:r>
            <a:r>
              <a:rPr lang="en-US" sz="4200" dirty="0" smtClean="0"/>
              <a:t>|</a:t>
            </a:r>
            <a:r>
              <a:rPr lang="en-US" sz="4200" dirty="0" smtClean="0">
                <a:solidFill>
                  <a:schemeClr val="accent1"/>
                </a:solidFill>
              </a:rPr>
              <a:t> tomasp.net</a:t>
            </a:r>
            <a:endParaRPr lang="en-US" sz="4200" dirty="0">
              <a:solidFill>
                <a:schemeClr val="accent1"/>
              </a:solidFill>
            </a:endParaRPr>
          </a:p>
          <a:p>
            <a:pPr algn="ctr">
              <a:spcBef>
                <a:spcPts val="600"/>
              </a:spcBef>
            </a:pPr>
            <a:endParaRPr lang="en-US" sz="42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8600" y="6019800"/>
            <a:ext cx="86868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dirty="0">
                <a:solidFill>
                  <a:schemeClr val="accent3"/>
                </a:solidFill>
              </a:rPr>
              <a:t>tomas@tomasp.net </a:t>
            </a:r>
            <a:r>
              <a:rPr lang="en-US" sz="3400" dirty="0" smtClean="0"/>
              <a:t>&amp; </a:t>
            </a:r>
            <a:r>
              <a:rPr lang="en-US" sz="3400" dirty="0">
                <a:solidFill>
                  <a:schemeClr val="accent3"/>
                </a:solidFill>
              </a:rPr>
              <a:t>@</a:t>
            </a:r>
            <a:r>
              <a:rPr lang="en-US" sz="3400" dirty="0" err="1">
                <a:solidFill>
                  <a:schemeClr val="accent3"/>
                </a:solidFill>
              </a:rPr>
              <a:t>tomaspetricek</a:t>
            </a:r>
            <a:endParaRPr lang="en-US" sz="3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443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2766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sz="35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</a:schemeClr>
                </a:solidFill>
              </a:rPr>
              <a:t>kaggle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3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3500" dirty="0" smtClean="0">
                <a:solidFill>
                  <a:prstClr val="white">
                    <a:lumMod val="50000"/>
                  </a:prstClr>
                </a:solidFill>
                <a:latin typeface="Cabin Condensed"/>
              </a:rPr>
              <a:t>grammar of graphics   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data sources   </a:t>
            </a:r>
            <a:r>
              <a:rPr lang="en-US" sz="27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presentation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35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R provider </a:t>
            </a:r>
            <a:r>
              <a:rPr lang="en-US" sz="3500" dirty="0">
                <a:solidFill>
                  <a:schemeClr val="tx1">
                    <a:lumMod val="50000"/>
                  </a:schemeClr>
                </a:solidFill>
              </a:rPr>
              <a:t>                                  </a:t>
            </a: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visualization</a:t>
            </a:r>
          </a:p>
          <a:p>
            <a:pPr algn="ctr">
              <a:spcAft>
                <a:spcPts val="0"/>
              </a:spcAft>
            </a:pPr>
            <a:endParaRPr lang="en-US" sz="2500" dirty="0">
              <a:solidFill>
                <a:schemeClr val="tx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514600"/>
            <a:ext cx="7391400" cy="1600200"/>
          </a:xfrm>
        </p:spPr>
        <p:txBody>
          <a:bodyPr anchor="ctr">
            <a:normAutofit fontScale="92500"/>
          </a:bodyPr>
          <a:lstStyle/>
          <a:p>
            <a:pPr algn="ctr"/>
            <a:r>
              <a:rPr lang="en-US" sz="5000" b="1" dirty="0" smtClean="0">
                <a:solidFill>
                  <a:schemeClr val="accent3"/>
                </a:solidFill>
                <a:latin typeface="+mj-lt"/>
              </a:rPr>
              <a:t>F# Data Science Working Group</a:t>
            </a:r>
            <a:br>
              <a:rPr lang="en-US" sz="5000" b="1" dirty="0" smtClean="0">
                <a:solidFill>
                  <a:schemeClr val="accent3"/>
                </a:solidFill>
                <a:latin typeface="+mj-lt"/>
              </a:rPr>
            </a:br>
            <a:endParaRPr lang="en-US" sz="5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1000" y="427038"/>
            <a:ext cx="8229600" cy="1143000"/>
          </a:xfrm>
        </p:spPr>
        <p:txBody>
          <a:bodyPr/>
          <a:lstStyle/>
          <a:p>
            <a:r>
              <a:rPr lang="en-US" smtClean="0"/>
              <a:t> 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62000" y="3810000"/>
            <a:ext cx="7620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solidFill>
                  <a:schemeClr val="accent1"/>
                </a:solidFill>
                <a:latin typeface="+mj-lt"/>
              </a:rPr>
              <a:t>www.fslab.org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600" y="1143000"/>
            <a:ext cx="7772400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Aft>
                <a:spcPts val="2400"/>
              </a:spcAft>
            </a:pP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data acquisition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/>
            </a:r>
            <a:br>
              <a:rPr lang="en-US" sz="2000" dirty="0">
                <a:solidFill>
                  <a:schemeClr val="tx1">
                    <a:lumMod val="50000"/>
                  </a:schemeClr>
                </a:solidFill>
                <a:latin typeface="+mj-lt"/>
              </a:rPr>
            </a:br>
            <a:r>
              <a:rPr lang="en-US" sz="25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statistics    </a:t>
            </a:r>
            <a:r>
              <a:rPr lang="en-US" sz="30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data cleaning</a:t>
            </a:r>
            <a:r>
              <a:rPr lang="en-US" sz="23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   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machine learning</a:t>
            </a:r>
            <a:r>
              <a:rPr lang="en-US" sz="23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/>
            </a:r>
            <a:br>
              <a:rPr lang="en-US" sz="2300" dirty="0">
                <a:solidFill>
                  <a:schemeClr val="tx1">
                    <a:lumMod val="50000"/>
                  </a:schemeClr>
                </a:solidFill>
                <a:latin typeface="+mj-lt"/>
              </a:rPr>
            </a:br>
            <a:r>
              <a:rPr lang="en-US" sz="23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data transformation    </a:t>
            </a:r>
            <a:r>
              <a:rPr lang="en-US" sz="35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visualization  </a:t>
            </a:r>
            <a:r>
              <a:rPr lang="en-US" sz="2800" dirty="0">
                <a:solidFill>
                  <a:prstClr val="white">
                    <a:lumMod val="50000"/>
                  </a:prstClr>
                </a:solidFill>
                <a:latin typeface="Cabin Condensed"/>
              </a:rPr>
              <a:t>type providers</a:t>
            </a:r>
            <a:endParaRPr lang="en-US" sz="2500" dirty="0">
              <a:solidFill>
                <a:schemeClr val="tx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447800" y="4419600"/>
            <a:ext cx="6096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time-series   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data aggregation</a:t>
            </a:r>
          </a:p>
        </p:txBody>
      </p:sp>
    </p:spTree>
    <p:extLst>
      <p:ext uri="{BB962C8B-B14F-4D97-AF65-F5344CB8AC3E}">
        <p14:creationId xmlns:p14="http://schemas.microsoft.com/office/powerpoint/2010/main" val="306371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2362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dirty="0">
                <a:solidFill>
                  <a:schemeClr val="accent3"/>
                </a:solidFill>
                <a:latin typeface="+mj-lt"/>
              </a:rPr>
              <a:t>F#</a:t>
            </a:r>
            <a:r>
              <a:rPr lang="en-US" sz="5000" b="1" dirty="0">
                <a:latin typeface="+mj-lt"/>
              </a:rPr>
              <a:t> </a:t>
            </a:r>
            <a:r>
              <a:rPr lang="en-US" sz="5000" b="1" dirty="0">
                <a:solidFill>
                  <a:schemeClr val="accent3"/>
                </a:solidFill>
                <a:latin typeface="+mj-lt"/>
              </a:rPr>
              <a:t>Software Foundation</a:t>
            </a:r>
            <a:br>
              <a:rPr lang="en-US" sz="5000" b="1" dirty="0">
                <a:solidFill>
                  <a:schemeClr val="accent3"/>
                </a:solidFill>
                <a:latin typeface="+mj-lt"/>
              </a:rPr>
            </a:br>
            <a:endParaRPr lang="en-US" sz="5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36576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600" b="1" dirty="0">
                <a:solidFill>
                  <a:schemeClr val="accent1"/>
                </a:solidFill>
                <a:latin typeface="+mj-lt"/>
              </a:rPr>
              <a:t>http://www.fsharp.org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31127" y="1066800"/>
            <a:ext cx="7327075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software stacks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trainings  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teaching F#</a:t>
            </a:r>
            <a:r>
              <a:rPr lang="en-US" sz="2300" dirty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user groups  </a:t>
            </a:r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snippets</a:t>
            </a:r>
            <a:r>
              <a:rPr lang="en-US" sz="2300" dirty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>
                <a:solidFill>
                  <a:schemeClr val="tx1">
                    <a:lumMod val="50000"/>
                  </a:schemeClr>
                </a:solidFill>
              </a:rPr>
              <a:t>mac and </a:t>
            </a:r>
            <a:r>
              <a:rPr lang="en-US" sz="2300" dirty="0" err="1">
                <a:solidFill>
                  <a:schemeClr val="tx1">
                    <a:lumMod val="50000"/>
                  </a:schemeClr>
                </a:solidFill>
              </a:rPr>
              <a:t>linux</a:t>
            </a:r>
            <a:r>
              <a:rPr lang="en-US" sz="23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3500" dirty="0">
                <a:solidFill>
                  <a:schemeClr val="tx1">
                    <a:lumMod val="50000"/>
                  </a:schemeClr>
                </a:solidFill>
              </a:rPr>
              <a:t>community </a:t>
            </a: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books and tutorials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89462" y="30480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consulting  </a:t>
            </a:r>
            <a:r>
              <a:rPr lang="en-US" sz="3500" dirty="0">
                <a:solidFill>
                  <a:schemeClr val="tx1">
                    <a:lumMod val="50000"/>
                  </a:schemeClr>
                </a:solidFill>
              </a:rPr>
              <a:t>open-source </a:t>
            </a:r>
            <a:r>
              <a:rPr lang="en-US" sz="2500" dirty="0" err="1">
                <a:solidFill>
                  <a:schemeClr val="tx1">
                    <a:lumMod val="50000"/>
                  </a:schemeClr>
                </a:solidFill>
              </a:rPr>
              <a:t>MonoDevelop</a:t>
            </a: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828800" y="4343400"/>
            <a:ext cx="5715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tx1">
                    <a:lumMod val="50000"/>
                  </a:schemeClr>
                </a:solidFill>
              </a:rPr>
              <a:t>contributions 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research</a:t>
            </a:r>
            <a:r>
              <a:rPr lang="en-US" sz="3000" dirty="0">
                <a:solidFill>
                  <a:prstClr val="white">
                    <a:lumMod val="50000"/>
                  </a:prstClr>
                </a:solidFill>
              </a:rPr>
              <a:t> support 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cross-platform </a:t>
            </a:r>
            <a:r>
              <a:rPr lang="en-US" sz="2500" dirty="0">
                <a:solidFill>
                  <a:schemeClr val="tx1">
                    <a:lumMod val="50000"/>
                  </a:schemeClr>
                </a:solidFill>
              </a:rPr>
              <a:t> mailing lists</a:t>
            </a:r>
            <a:endParaRPr lang="en-US" sz="18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760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Community matters!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981200"/>
            <a:ext cx="8382000" cy="39808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0711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594518"/>
            <a:ext cx="5806282" cy="5806282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81000" y="274638"/>
            <a:ext cx="8229600" cy="6278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0" dirty="0">
                <a:effectLst>
                  <a:glow rad="254000">
                    <a:schemeClr val="bg1">
                      <a:alpha val="60000"/>
                    </a:schemeClr>
                  </a:glow>
                </a:effectLst>
              </a:rPr>
              <a:t>All the Data of the World</a:t>
            </a:r>
            <a:endParaRPr lang="cs-CZ" sz="5800" dirty="0">
              <a:effectLst>
                <a:glow rad="254000">
                  <a:schemeClr val="bg1">
                    <a:alpha val="60000"/>
                  </a:schemeClr>
                </a:glow>
              </a:effectLst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770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141724"/>
              </p:ext>
            </p:extLst>
          </p:nvPr>
        </p:nvGraphicFramePr>
        <p:xfrm>
          <a:off x="762000" y="1219202"/>
          <a:ext cx="7620000" cy="4403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082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Demo: </a:t>
            </a:r>
            <a:r>
              <a:rPr lang="en-US" dirty="0" smtClean="0"/>
              <a:t>US debt over the last century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457202"/>
            <a:ext cx="3962400" cy="4890531"/>
          </a:xfr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47912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655639"/>
            <a:ext cx="5334000" cy="4983163"/>
          </a:xfrm>
        </p:spPr>
        <p:txBody>
          <a:bodyPr>
            <a:normAutofit/>
          </a:bodyPr>
          <a:lstStyle/>
          <a:p>
            <a:r>
              <a:rPr lang="en-US" sz="3800" b="1" dirty="0"/>
              <a:t>F# Data type providers</a:t>
            </a:r>
          </a:p>
          <a:p>
            <a:pPr lvl="1"/>
            <a:r>
              <a:rPr lang="en-US" sz="3600" dirty="0"/>
              <a:t>First-class data</a:t>
            </a:r>
          </a:p>
          <a:p>
            <a:pPr lvl="1"/>
            <a:r>
              <a:rPr lang="en-US" sz="3600" dirty="0"/>
              <a:t>XML, JSON, WorldBank…</a:t>
            </a:r>
            <a:endParaRPr lang="en-US" sz="3800" b="1" dirty="0" smtClean="0">
              <a:latin typeface="+mj-lt"/>
            </a:endParaRPr>
          </a:p>
          <a:p>
            <a:pPr lvl="1"/>
            <a:endParaRPr lang="en-US" sz="2000" dirty="0"/>
          </a:p>
          <a:p>
            <a:r>
              <a:rPr lang="en-US" sz="3800" b="1" dirty="0"/>
              <a:t>Deedle data frame</a:t>
            </a:r>
          </a:p>
          <a:p>
            <a:pPr lvl="1"/>
            <a:r>
              <a:rPr lang="en-US" sz="3600" dirty="0"/>
              <a:t>Time-series alignment</a:t>
            </a:r>
          </a:p>
          <a:p>
            <a:pPr lvl="1"/>
            <a:r>
              <a:rPr lang="en-US" sz="3600" dirty="0"/>
              <a:t>Data transformations</a:t>
            </a:r>
          </a:p>
          <a:p>
            <a:endParaRPr lang="en-US" sz="36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029200" y="5800702"/>
            <a:ext cx="42672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solidFill>
                  <a:schemeClr val="accent1"/>
                </a:solidFill>
                <a:latin typeface="+mj-lt"/>
              </a:rPr>
              <a:t>www.fslab.org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3352800"/>
            <a:ext cx="1905266" cy="19052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762000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0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655639"/>
            <a:ext cx="5334000" cy="4983163"/>
          </a:xfrm>
        </p:spPr>
        <p:txBody>
          <a:bodyPr>
            <a:normAutofit/>
          </a:bodyPr>
          <a:lstStyle/>
          <a:p>
            <a:r>
              <a:rPr lang="en-US" sz="3800" b="1" dirty="0"/>
              <a:t>F# </a:t>
            </a:r>
            <a:r>
              <a:rPr lang="en-US" sz="3800" b="1" dirty="0" smtClean="0"/>
              <a:t>Charting</a:t>
            </a:r>
            <a:endParaRPr lang="en-US" sz="3800" b="1" dirty="0"/>
          </a:p>
          <a:p>
            <a:pPr lvl="1"/>
            <a:r>
              <a:rPr lang="en-US" sz="3600" dirty="0" smtClean="0"/>
              <a:t>Interactive charting</a:t>
            </a:r>
          </a:p>
          <a:p>
            <a:pPr lvl="1"/>
            <a:r>
              <a:rPr lang="en-US" sz="3600" dirty="0" smtClean="0"/>
              <a:t>Simple &amp; composable</a:t>
            </a:r>
            <a:endParaRPr lang="en-US" sz="3600" dirty="0"/>
          </a:p>
          <a:p>
            <a:pPr lvl="1"/>
            <a:endParaRPr lang="en-US" sz="2000" dirty="0"/>
          </a:p>
          <a:p>
            <a:r>
              <a:rPr lang="en-US" sz="3800" b="1" dirty="0" smtClean="0"/>
              <a:t>FsLab package</a:t>
            </a:r>
            <a:endParaRPr lang="en-US" sz="3800" b="1" dirty="0"/>
          </a:p>
          <a:p>
            <a:pPr lvl="1"/>
            <a:r>
              <a:rPr lang="en-US" sz="3600" dirty="0" smtClean="0"/>
              <a:t>Integration package</a:t>
            </a:r>
            <a:endParaRPr lang="en-US" sz="3600" dirty="0"/>
          </a:p>
          <a:p>
            <a:pPr lvl="1"/>
            <a:r>
              <a:rPr lang="en-US" sz="3600" dirty="0" smtClean="0"/>
              <a:t>Easy to get &amp; use!</a:t>
            </a:r>
            <a:endParaRPr lang="en-US" sz="36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029200" y="5800702"/>
            <a:ext cx="42672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solidFill>
                  <a:schemeClr val="accent1"/>
                </a:solidFill>
                <a:latin typeface="+mj-lt"/>
              </a:rPr>
              <a:t>www.fslab.org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761734"/>
            <a:ext cx="1905266" cy="19052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3352800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70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Demo: </a:t>
            </a:r>
            <a:r>
              <a:rPr lang="en-US" dirty="0" smtClean="0"/>
              <a:t>Understanding the world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81000"/>
            <a:ext cx="5562600" cy="4850304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19544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3B9AD5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Custom 1">
      <a:majorFont>
        <a:latin typeface="Cabin Condense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6835</TotalTime>
  <Words>260</Words>
  <Application>Microsoft Office PowerPoint</Application>
  <PresentationFormat>On-screen Show (4:3)</PresentationFormat>
  <Paragraphs>85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Arimo</vt:lpstr>
      <vt:lpstr>Cabin Condensed</vt:lpstr>
      <vt:lpstr>Calibri</vt:lpstr>
      <vt:lpstr>Wingdings</vt:lpstr>
      <vt:lpstr>Office Theme</vt:lpstr>
      <vt:lpstr>FsLab Doing data science with F#</vt:lpstr>
      <vt:lpstr> </vt:lpstr>
      <vt:lpstr>Community matters!</vt:lpstr>
      <vt:lpstr> </vt:lpstr>
      <vt:lpstr> </vt:lpstr>
      <vt:lpstr>Demo: US debt over the last century</vt:lpstr>
      <vt:lpstr>PowerPoint Presentation</vt:lpstr>
      <vt:lpstr>PowerPoint Presentation</vt:lpstr>
      <vt:lpstr>Demo: Understanding the world</vt:lpstr>
      <vt:lpstr>PowerPoint Presentation</vt:lpstr>
      <vt:lpstr>PowerPoint Presentation</vt:lpstr>
      <vt:lpstr>F# for Data Science</vt:lpstr>
      <vt:lpstr>How are we doing this?</vt:lpstr>
      <vt:lpstr>Research questions</vt:lpstr>
      <vt:lpstr>Going forward</vt:lpstr>
      <vt:lpstr>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Tomas Petricek</dc:creator>
  <cp:lastModifiedBy>Tomas Petricek</cp:lastModifiedBy>
  <cp:revision>196</cp:revision>
  <dcterms:created xsi:type="dcterms:W3CDTF">2012-02-29T16:21:29Z</dcterms:created>
  <dcterms:modified xsi:type="dcterms:W3CDTF">2014-08-05T21:05:52Z</dcterms:modified>
</cp:coreProperties>
</file>

<file path=docProps/thumbnail.jpeg>
</file>